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3" r:id="rId13"/>
    <p:sldId id="285" r:id="rId14"/>
    <p:sldId id="268" r:id="rId15"/>
    <p:sldId id="269" r:id="rId16"/>
    <p:sldId id="270" r:id="rId17"/>
    <p:sldId id="271" r:id="rId18"/>
    <p:sldId id="272" r:id="rId19"/>
    <p:sldId id="284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66" r:id="rId28"/>
    <p:sldId id="286" r:id="rId29"/>
    <p:sldId id="287" r:id="rId30"/>
    <p:sldId id="278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53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4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0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9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9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BABBC-E162-A042-840D-FDED817534E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8841-CDDF-8245-AF00-42C1BE0C2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BC47-2497-174B-95AE-2CD103290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Scientific Research</a:t>
            </a:r>
            <a:br>
              <a:rPr lang="en-US" dirty="0"/>
            </a:br>
            <a:r>
              <a:rPr lang="en-US" dirty="0"/>
              <a:t>The Research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960EE-E82B-C34A-8C33-335603C3D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Buchanan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© University of Melbourne 2019</a:t>
            </a:r>
          </a:p>
        </p:txBody>
      </p:sp>
    </p:spTree>
    <p:extLst>
      <p:ext uri="{BB962C8B-B14F-4D97-AF65-F5344CB8AC3E}">
        <p14:creationId xmlns:p14="http://schemas.microsoft.com/office/powerpoint/2010/main" val="71000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16C1-84C5-F34E-BFB4-B1E0BDF7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Topic to Question –</a:t>
            </a:r>
            <a:br>
              <a:rPr lang="en-US" dirty="0"/>
            </a:br>
            <a:r>
              <a:rPr lang="en-US" dirty="0" err="1"/>
              <a:t>Testablility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83E8-2FAD-724F-AF03-14728723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False friends </a:t>
            </a:r>
            <a:r>
              <a:rPr lang="en-US" dirty="0"/>
              <a:t>– warning signs:</a:t>
            </a:r>
          </a:p>
          <a:p>
            <a:pPr lvl="1"/>
            <a:r>
              <a:rPr lang="en-US" dirty="0"/>
              <a:t>“How can we…”</a:t>
            </a:r>
          </a:p>
          <a:p>
            <a:pPr lvl="1"/>
            <a:r>
              <a:rPr lang="en-US" dirty="0"/>
              <a:t>“What is the…”</a:t>
            </a:r>
          </a:p>
          <a:p>
            <a:pPr lvl="1"/>
            <a:r>
              <a:rPr lang="en-US" dirty="0"/>
              <a:t>“Can the…”</a:t>
            </a:r>
          </a:p>
          <a:p>
            <a:r>
              <a:rPr lang="en-US" dirty="0"/>
              <a:t>These are questions… but can they give a ‘yes’ or ‘no’ answer?</a:t>
            </a:r>
          </a:p>
          <a:p>
            <a:r>
              <a:rPr lang="en-US" dirty="0"/>
              <a:t>A ‘</a:t>
            </a:r>
            <a:r>
              <a:rPr lang="en-US" dirty="0">
                <a:highlight>
                  <a:srgbClr val="FFFF00"/>
                </a:highlight>
              </a:rPr>
              <a:t>falsifiable’ question </a:t>
            </a:r>
            <a:r>
              <a:rPr lang="en-US" dirty="0"/>
              <a:t>is one that </a:t>
            </a:r>
            <a:r>
              <a:rPr lang="en-US" i="1" dirty="0">
                <a:highlight>
                  <a:srgbClr val="FFFF00"/>
                </a:highlight>
              </a:rPr>
              <a:t>has</a:t>
            </a:r>
            <a:r>
              <a:rPr lang="en-US" dirty="0">
                <a:highlight>
                  <a:srgbClr val="FFFF00"/>
                </a:highlight>
              </a:rPr>
              <a:t> to have a yes or no answer</a:t>
            </a:r>
          </a:p>
          <a:p>
            <a:r>
              <a:rPr lang="en-US" dirty="0"/>
              <a:t>…we </a:t>
            </a:r>
            <a:r>
              <a:rPr lang="en-US" dirty="0">
                <a:highlight>
                  <a:srgbClr val="FFFF00"/>
                </a:highlight>
              </a:rPr>
              <a:t>need a ‘falsifiable’ q</a:t>
            </a:r>
            <a:r>
              <a:rPr lang="en-US" dirty="0"/>
              <a:t>uestion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1957-AAED-6449-822B-ACFE4FE6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74" y="1137478"/>
            <a:ext cx="3168926" cy="21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40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292E-E176-F14C-A2B0-801B2EB8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93409"/>
            <a:ext cx="78867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Testability </a:t>
            </a:r>
            <a:r>
              <a:rPr lang="en-US" dirty="0"/>
              <a:t>– Not so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8F7E-71A6-2249-8D11-CE362295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2650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Changing many questions can be easy</a:t>
            </a:r>
          </a:p>
          <a:p>
            <a:r>
              <a:rPr lang="en-US" dirty="0">
                <a:highlight>
                  <a:srgbClr val="FFFF00"/>
                </a:highlight>
              </a:rPr>
              <a:t>Being more specific almost </a:t>
            </a:r>
            <a:r>
              <a:rPr lang="en-US" dirty="0"/>
              <a:t>always helps</a:t>
            </a:r>
          </a:p>
          <a:p>
            <a:r>
              <a:rPr lang="en-US" dirty="0">
                <a:highlight>
                  <a:srgbClr val="FFFF00"/>
                </a:highlight>
              </a:rPr>
              <a:t>Choose a technique, measurement </a:t>
            </a:r>
            <a:r>
              <a:rPr lang="en-US" dirty="0"/>
              <a:t>or system</a:t>
            </a:r>
          </a:p>
          <a:p>
            <a:r>
              <a:rPr lang="en-US" dirty="0"/>
              <a:t>This </a:t>
            </a:r>
            <a:r>
              <a:rPr lang="en-US" dirty="0">
                <a:highlight>
                  <a:srgbClr val="FFFF00"/>
                </a:highlight>
              </a:rPr>
              <a:t>gives fewer variables </a:t>
            </a:r>
          </a:p>
          <a:p>
            <a:r>
              <a:rPr lang="en-US" dirty="0"/>
              <a:t>Often there is a </a:t>
            </a:r>
            <a:r>
              <a:rPr lang="en-US" dirty="0">
                <a:highlight>
                  <a:srgbClr val="FFFF00"/>
                </a:highlight>
              </a:rPr>
              <a:t>particular technique </a:t>
            </a:r>
            <a:r>
              <a:rPr lang="en-US" dirty="0"/>
              <a:t>to </a:t>
            </a:r>
            <a:r>
              <a:rPr lang="en-US" dirty="0">
                <a:highlight>
                  <a:srgbClr val="FFFF00"/>
                </a:highlight>
              </a:rPr>
              <a:t>test a particular measurement</a:t>
            </a:r>
            <a:r>
              <a:rPr lang="en-US" dirty="0"/>
              <a:t> or system</a:t>
            </a:r>
          </a:p>
          <a:p>
            <a:r>
              <a:rPr lang="en-US" dirty="0"/>
              <a:t>For example, in search technologies we prove how “good” a search engine is using </a:t>
            </a:r>
            <a:r>
              <a:rPr lang="en-US" i="1" dirty="0"/>
              <a:t>precision </a:t>
            </a:r>
            <a:r>
              <a:rPr lang="en-US" dirty="0"/>
              <a:t>and </a:t>
            </a:r>
            <a:r>
              <a:rPr lang="en-US" i="1" dirty="0"/>
              <a:t>recall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1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B75281-DAE0-244E-AC2E-DFBD66E1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Question:</a:t>
            </a:r>
            <a:br>
              <a:rPr lang="en-US" dirty="0"/>
            </a:br>
            <a:r>
              <a:rPr lang="en-US" dirty="0"/>
              <a:t>Exploratory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2D573-B70E-7C47-9E06-27C852F1A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Computer Interaction</a:t>
            </a:r>
          </a:p>
          <a:p>
            <a:r>
              <a:rPr lang="en-US" dirty="0"/>
              <a:t>Information Systems</a:t>
            </a:r>
          </a:p>
          <a:p>
            <a:r>
              <a:rPr lang="en-US" dirty="0"/>
              <a:t>Process-Based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629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7AA7E-1BA8-E643-8F14-F2851E20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E11028-C323-F148-89F3-E6CE3585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Tries to uncover how “something works</a:t>
            </a:r>
            <a:r>
              <a:rPr lang="en-US" dirty="0"/>
              <a:t>”</a:t>
            </a:r>
          </a:p>
          <a:p>
            <a:r>
              <a:rPr lang="en-US" dirty="0"/>
              <a:t>Also seen in e.g. biology</a:t>
            </a:r>
          </a:p>
          <a:p>
            <a:r>
              <a:rPr lang="en-US" dirty="0"/>
              <a:t>We are seeking to </a:t>
            </a:r>
            <a:r>
              <a:rPr lang="en-US" dirty="0">
                <a:highlight>
                  <a:srgbClr val="FFFF00"/>
                </a:highlight>
              </a:rPr>
              <a:t>uncover t</a:t>
            </a:r>
            <a:r>
              <a:rPr lang="en-US" dirty="0"/>
              <a:t>hings like:</a:t>
            </a:r>
          </a:p>
          <a:p>
            <a:pPr lvl="1"/>
            <a:r>
              <a:rPr lang="en-US" dirty="0"/>
              <a:t>What are effective </a:t>
            </a:r>
            <a:r>
              <a:rPr lang="en-US" dirty="0" err="1"/>
              <a:t>organisational</a:t>
            </a:r>
            <a:r>
              <a:rPr lang="en-US" dirty="0"/>
              <a:t> processes?</a:t>
            </a:r>
          </a:p>
          <a:p>
            <a:pPr lvl="1"/>
            <a:r>
              <a:rPr lang="en-US" dirty="0"/>
              <a:t>Why do people find a system hard or easy to use?</a:t>
            </a:r>
          </a:p>
          <a:p>
            <a:pPr lvl="1"/>
            <a:r>
              <a:rPr lang="en-US" dirty="0"/>
              <a:t>When do engineering products fail (or succeed) as a result of planning or process problems?</a:t>
            </a:r>
          </a:p>
        </p:txBody>
      </p:sp>
    </p:spTree>
    <p:extLst>
      <p:ext uri="{BB962C8B-B14F-4D97-AF65-F5344CB8AC3E}">
        <p14:creationId xmlns:p14="http://schemas.microsoft.com/office/powerpoint/2010/main" val="75967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B03-78CF-F44B-8F71-8679D5EE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233F-8847-B44C-8358-3CC24415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highlight>
                  <a:srgbClr val="FFFF00"/>
                </a:highlight>
              </a:rPr>
              <a:t>Making questions”:</a:t>
            </a:r>
          </a:p>
          <a:p>
            <a:pPr lvl="1"/>
            <a:r>
              <a:rPr lang="en-US" dirty="0"/>
              <a:t>How do we make a more secure tool for home monitoring of elderly people?</a:t>
            </a:r>
          </a:p>
          <a:p>
            <a:pPr lvl="1"/>
            <a:r>
              <a:rPr lang="en-US" dirty="0"/>
              <a:t>Is it about process? (information systems, engineering)</a:t>
            </a:r>
          </a:p>
          <a:p>
            <a:r>
              <a:rPr lang="en-US" dirty="0"/>
              <a:t>Steps to improve:</a:t>
            </a:r>
          </a:p>
          <a:p>
            <a:pPr lvl="1"/>
            <a:r>
              <a:rPr lang="en-US" dirty="0"/>
              <a:t>Make it exploratory – is there no existing process?</a:t>
            </a:r>
          </a:p>
          <a:p>
            <a:pPr lvl="1"/>
            <a:r>
              <a:rPr lang="en-US" dirty="0"/>
              <a:t>What are the problems in the process? (more specific)</a:t>
            </a:r>
          </a:p>
          <a:p>
            <a:pPr lvl="1"/>
            <a:r>
              <a:rPr lang="en-US" dirty="0"/>
              <a:t>What fixes have been suggested? (more specific)</a:t>
            </a:r>
          </a:p>
          <a:p>
            <a:pPr lvl="1"/>
            <a:r>
              <a:rPr lang="en-US" dirty="0"/>
              <a:t>“What are the problems in developing secure home monitoring devices, and how do we improve them?”</a:t>
            </a:r>
            <a:br>
              <a:rPr lang="en-US" dirty="0"/>
            </a:br>
            <a:r>
              <a:rPr lang="en-US" dirty="0"/>
              <a:t>(not yet a scientific question)</a:t>
            </a:r>
          </a:p>
        </p:txBody>
      </p:sp>
    </p:spTree>
    <p:extLst>
      <p:ext uri="{BB962C8B-B14F-4D97-AF65-F5344CB8AC3E}">
        <p14:creationId xmlns:p14="http://schemas.microsoft.com/office/powerpoint/2010/main" val="353814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7AA1-2B0E-D34C-BE30-4EFBEF391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Research: </a:t>
            </a:r>
            <a:r>
              <a:rPr lang="en-US" dirty="0">
                <a:highlight>
                  <a:srgbClr val="FFFF00"/>
                </a:highlight>
              </a:rPr>
              <a:t>Testability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663D-6755-3344-AB5B-223EA397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if we know that there are </a:t>
            </a:r>
            <a:r>
              <a:rPr lang="en-US" dirty="0">
                <a:highlight>
                  <a:srgbClr val="FFFF00"/>
                </a:highlight>
              </a:rPr>
              <a:t>some current technique</a:t>
            </a:r>
            <a:r>
              <a:rPr lang="en-US" dirty="0"/>
              <a:t>s, we can </a:t>
            </a:r>
            <a:r>
              <a:rPr lang="en-US" dirty="0">
                <a:highlight>
                  <a:srgbClr val="FFFF00"/>
                </a:highlight>
              </a:rPr>
              <a:t>focus on </a:t>
            </a:r>
            <a:r>
              <a:rPr lang="en-US" dirty="0"/>
              <a:t>those too:</a:t>
            </a:r>
          </a:p>
          <a:p>
            <a:pPr lvl="1"/>
            <a:r>
              <a:rPr lang="en-US" dirty="0"/>
              <a:t>“What are the problems in developing secure home monitoring devices, and how do we improve them?”</a:t>
            </a:r>
          </a:p>
          <a:p>
            <a:r>
              <a:rPr lang="en-US" dirty="0"/>
              <a:t>Make understanding current problems a way of scoping the rest of the research – </a:t>
            </a:r>
            <a:r>
              <a:rPr lang="en-US" dirty="0">
                <a:highlight>
                  <a:srgbClr val="FFFF00"/>
                </a:highlight>
              </a:rPr>
              <a:t>specify or discover problems</a:t>
            </a:r>
            <a:r>
              <a:rPr lang="en-US" dirty="0"/>
              <a:t>; then </a:t>
            </a:r>
            <a:r>
              <a:rPr lang="en-US" i="1" dirty="0">
                <a:highlight>
                  <a:srgbClr val="FFFF00"/>
                </a:highlight>
              </a:rPr>
              <a:t>test</a:t>
            </a:r>
            <a:r>
              <a:rPr lang="en-US" dirty="0">
                <a:highlight>
                  <a:srgbClr val="FFFF00"/>
                </a:highlight>
              </a:rPr>
              <a:t> if a method reduces 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“Are current security failures in developing home monitoring devices reduced by adopting an explicit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security testing regime during development?”</a:t>
            </a:r>
          </a:p>
        </p:txBody>
      </p:sp>
    </p:spTree>
    <p:extLst>
      <p:ext uri="{BB962C8B-B14F-4D97-AF65-F5344CB8AC3E}">
        <p14:creationId xmlns:p14="http://schemas.microsoft.com/office/powerpoint/2010/main" val="352575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4BE4-FED3-9E45-8E5B-30B98608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Exploratory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D35D-9C21-A144-9D75-0CC1588D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just know </a:t>
            </a:r>
            <a:r>
              <a:rPr lang="en-US" i="1" dirty="0"/>
              <a:t>nothing</a:t>
            </a:r>
            <a:r>
              <a:rPr lang="en-US" dirty="0"/>
              <a:t> and there will be a long time before we know enough to be able to test </a:t>
            </a:r>
            <a:r>
              <a:rPr lang="en-US" i="1" dirty="0"/>
              <a:t>anything</a:t>
            </a:r>
            <a:endParaRPr lang="en-US" dirty="0"/>
          </a:p>
          <a:p>
            <a:r>
              <a:rPr lang="en-US" dirty="0"/>
              <a:t>If so the contribution may only be:</a:t>
            </a:r>
          </a:p>
          <a:p>
            <a:pPr lvl="1"/>
            <a:r>
              <a:rPr lang="en-US" dirty="0"/>
              <a:t>A new method for testing </a:t>
            </a:r>
            <a:br>
              <a:rPr lang="en-US" dirty="0"/>
            </a:br>
            <a:r>
              <a:rPr lang="en-US" dirty="0"/>
              <a:t>(e.g. software, website, structure, chemical stability)</a:t>
            </a:r>
          </a:p>
          <a:p>
            <a:pPr lvl="1"/>
            <a:r>
              <a:rPr lang="en-US" dirty="0"/>
              <a:t>An understanding of what factors are most important</a:t>
            </a:r>
            <a:br>
              <a:rPr lang="en-US" dirty="0"/>
            </a:br>
            <a:r>
              <a:rPr lang="en-US" dirty="0"/>
              <a:t>(in a process, to a user, in mean time between failure…)</a:t>
            </a:r>
          </a:p>
          <a:p>
            <a:r>
              <a:rPr lang="en-US" dirty="0">
                <a:highlight>
                  <a:srgbClr val="FFFF00"/>
                </a:highlight>
              </a:rPr>
              <a:t>These themselves </a:t>
            </a:r>
            <a:r>
              <a:rPr lang="en-US" i="1" dirty="0">
                <a:highlight>
                  <a:srgbClr val="FFFF00"/>
                </a:highlight>
              </a:rPr>
              <a:t>can be tested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– it is just that the form of the investigation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0079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765A-DD4F-2A45-930E-1EFC2550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Exploratory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DC5E-2307-7E42-B031-66C9615BD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“What information needs are most correlated with a user choosing to ask a colleague rather than using an internet search engine or library?”</a:t>
            </a:r>
          </a:p>
          <a:p>
            <a:r>
              <a:rPr lang="en-US" dirty="0"/>
              <a:t>How would we test this? </a:t>
            </a:r>
          </a:p>
          <a:p>
            <a:pPr lvl="1"/>
            <a:r>
              <a:rPr lang="en-US" dirty="0"/>
              <a:t>Investigate : Interviews, surveys…</a:t>
            </a:r>
          </a:p>
          <a:p>
            <a:pPr lvl="1"/>
            <a:r>
              <a:rPr lang="en-US" dirty="0"/>
              <a:t>Build a model of what the main factors are</a:t>
            </a:r>
          </a:p>
          <a:p>
            <a:pPr lvl="1"/>
            <a:r>
              <a:rPr lang="en-US" dirty="0"/>
              <a:t>We can then </a:t>
            </a:r>
            <a:r>
              <a:rPr lang="en-US" i="1" dirty="0"/>
              <a:t>test</a:t>
            </a:r>
            <a:r>
              <a:rPr lang="en-US" dirty="0"/>
              <a:t> the model to see if it is valid or “good”</a:t>
            </a:r>
          </a:p>
          <a:p>
            <a:r>
              <a:rPr lang="en-US" dirty="0"/>
              <a:t>We often make this a series of research questions (because each takes a long time!)</a:t>
            </a:r>
          </a:p>
        </p:txBody>
      </p:sp>
    </p:spTree>
    <p:extLst>
      <p:ext uri="{BB962C8B-B14F-4D97-AF65-F5344CB8AC3E}">
        <p14:creationId xmlns:p14="http://schemas.microsoft.com/office/powerpoint/2010/main" val="75265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4200-6931-6543-B787-AB703D7F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Exploratory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4A0E-296D-D24E-8943-0AA39D06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But we can </a:t>
            </a:r>
            <a:r>
              <a:rPr lang="en-US" dirty="0">
                <a:highlight>
                  <a:srgbClr val="FFFF00"/>
                </a:highlight>
              </a:rPr>
              <a:t>make a big research question </a:t>
            </a:r>
            <a:r>
              <a:rPr lang="en-US" dirty="0"/>
              <a:t>like:</a:t>
            </a:r>
          </a:p>
          <a:p>
            <a:r>
              <a:rPr lang="en-US" dirty="0"/>
              <a:t>Can an explicit model of user motivations for using colleagues as a source of information account for at least 50% of cases where users choose people as an information source?</a:t>
            </a:r>
          </a:p>
          <a:p>
            <a:endParaRPr lang="en-US" dirty="0"/>
          </a:p>
          <a:p>
            <a:r>
              <a:rPr lang="en-US" dirty="0"/>
              <a:t>Note that we made the </a:t>
            </a:r>
            <a:r>
              <a:rPr lang="en-US" i="1" dirty="0"/>
              <a:t>middle step</a:t>
            </a:r>
            <a:r>
              <a:rPr lang="en-US" dirty="0"/>
              <a:t> and the </a:t>
            </a:r>
            <a:r>
              <a:rPr lang="en-US" i="1" dirty="0"/>
              <a:t>final step</a:t>
            </a:r>
            <a:r>
              <a:rPr lang="en-US" dirty="0"/>
              <a:t> explicit here – I’ve in fact hidden the first step!</a:t>
            </a:r>
          </a:p>
        </p:txBody>
      </p:sp>
    </p:spTree>
    <p:extLst>
      <p:ext uri="{BB962C8B-B14F-4D97-AF65-F5344CB8AC3E}">
        <p14:creationId xmlns:p14="http://schemas.microsoft.com/office/powerpoint/2010/main" val="5560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5749C-CB86-934C-AEB5-96783112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Question:</a:t>
            </a:r>
            <a:br>
              <a:rPr lang="en-US" dirty="0"/>
            </a:br>
            <a:r>
              <a:rPr lang="en-US" dirty="0"/>
              <a:t>Experimental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88A17-8AA6-7646-BE66-5AABD13F7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Conventional Engineering</a:t>
            </a:r>
          </a:p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30001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C627-0A7F-9246-9BBB-E0FBE23E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Journalism versus 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20459-D0DC-4D41-ACE2-D08E92B31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545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Journalism</a:t>
            </a:r>
          </a:p>
          <a:p>
            <a:r>
              <a:rPr lang="en-US" dirty="0"/>
              <a:t>Gathers </a:t>
            </a:r>
            <a:r>
              <a:rPr lang="en-US" i="1" dirty="0"/>
              <a:t>opinion</a:t>
            </a:r>
            <a:r>
              <a:rPr lang="en-US" dirty="0"/>
              <a:t> and </a:t>
            </a:r>
            <a:r>
              <a:rPr lang="en-US" i="1" dirty="0"/>
              <a:t>expertise</a:t>
            </a:r>
            <a:r>
              <a:rPr lang="en-US" dirty="0"/>
              <a:t> on a subject</a:t>
            </a:r>
          </a:p>
          <a:p>
            <a:r>
              <a:rPr lang="en-US" dirty="0"/>
              <a:t>Communicates </a:t>
            </a:r>
            <a:r>
              <a:rPr lang="en-US" i="1" dirty="0"/>
              <a:t>existing knowledge</a:t>
            </a:r>
            <a:r>
              <a:rPr lang="en-US" dirty="0"/>
              <a:t> (</a:t>
            </a:r>
            <a:r>
              <a:rPr lang="en-US" dirty="0">
                <a:highlight>
                  <a:srgbClr val="FFFF00"/>
                </a:highlight>
              </a:rPr>
              <a:t>that may not be widely known</a:t>
            </a:r>
            <a:r>
              <a:rPr lang="en-US" dirty="0"/>
              <a:t>)</a:t>
            </a:r>
          </a:p>
          <a:p>
            <a:r>
              <a:rPr lang="en-US" i="1" dirty="0"/>
              <a:t>All opinions</a:t>
            </a:r>
            <a:r>
              <a:rPr lang="en-US" dirty="0"/>
              <a:t> are </a:t>
            </a:r>
            <a:br>
              <a:rPr lang="en-US" dirty="0"/>
            </a:br>
            <a:r>
              <a:rPr lang="en-US" dirty="0"/>
              <a:t>“equally valid”</a:t>
            </a:r>
          </a:p>
          <a:p>
            <a:r>
              <a:rPr lang="en-US" dirty="0">
                <a:highlight>
                  <a:srgbClr val="FFFF00"/>
                </a:highlight>
              </a:rPr>
              <a:t>Hard to prove </a:t>
            </a:r>
            <a:r>
              <a:rPr lang="en-US" dirty="0"/>
              <a:t>or reproduce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DFF130-FAB3-C148-81F1-2D24D6D5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4545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Science</a:t>
            </a:r>
          </a:p>
          <a:p>
            <a:r>
              <a:rPr lang="en-US" dirty="0"/>
              <a:t>Builds </a:t>
            </a:r>
            <a:r>
              <a:rPr lang="en-US" i="1" dirty="0">
                <a:highlight>
                  <a:srgbClr val="FFFF00"/>
                </a:highlight>
              </a:rPr>
              <a:t>new knowledge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on </a:t>
            </a:r>
            <a:r>
              <a:rPr lang="en-US" dirty="0">
                <a:highlight>
                  <a:srgbClr val="FFFF00"/>
                </a:highlight>
              </a:rPr>
              <a:t>existing</a:t>
            </a:r>
            <a:r>
              <a:rPr lang="en-US" dirty="0"/>
              <a:t> science</a:t>
            </a:r>
          </a:p>
          <a:p>
            <a:r>
              <a:rPr lang="en-US" dirty="0">
                <a:highlight>
                  <a:srgbClr val="FFFF00"/>
                </a:highlight>
              </a:rPr>
              <a:t>Creates </a:t>
            </a:r>
            <a:r>
              <a:rPr lang="en-US" i="1" dirty="0">
                <a:highlight>
                  <a:srgbClr val="FFFF00"/>
                </a:highlight>
              </a:rPr>
              <a:t>new knowledge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that no one had</a:t>
            </a:r>
            <a:br>
              <a:rPr lang="en-US" dirty="0"/>
            </a:b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Only </a:t>
            </a:r>
            <a:r>
              <a:rPr lang="en-US" i="1" dirty="0">
                <a:highlight>
                  <a:srgbClr val="FFFF00"/>
                </a:highlight>
              </a:rPr>
              <a:t>testable knowledge </a:t>
            </a:r>
            <a:r>
              <a:rPr lang="en-US" dirty="0">
                <a:highlight>
                  <a:srgbClr val="FFFF00"/>
                </a:highlight>
              </a:rPr>
              <a:t>is valid</a:t>
            </a:r>
          </a:p>
          <a:p>
            <a:r>
              <a:rPr lang="en-US" dirty="0"/>
              <a:t>Must be </a:t>
            </a:r>
            <a:r>
              <a:rPr lang="en-US" dirty="0">
                <a:highlight>
                  <a:srgbClr val="FFFF00"/>
                </a:highlight>
              </a:rPr>
              <a:t>easy to prove and reproduce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2AE8-B99A-2D42-A8EF-7A742DBD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Engineering and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DD6B-A2A3-5346-9EE8-E5491AAA5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often there is a starting focus with:</a:t>
            </a:r>
          </a:p>
          <a:p>
            <a:r>
              <a:rPr lang="en-US" dirty="0"/>
              <a:t>A </a:t>
            </a:r>
            <a:r>
              <a:rPr lang="en-US" dirty="0">
                <a:highlight>
                  <a:srgbClr val="FFFF00"/>
                </a:highlight>
              </a:rPr>
              <a:t>clear practical intervention </a:t>
            </a:r>
            <a:r>
              <a:rPr lang="en-US" dirty="0"/>
              <a:t>(e.g. a technology)</a:t>
            </a:r>
          </a:p>
          <a:p>
            <a:r>
              <a:rPr lang="en-US" dirty="0"/>
              <a:t>A practical problem (great!)</a:t>
            </a:r>
          </a:p>
          <a:p>
            <a:r>
              <a:rPr lang="en-US" dirty="0"/>
              <a:t>But we want to “i</a:t>
            </a:r>
            <a:r>
              <a:rPr lang="en-US" dirty="0">
                <a:highlight>
                  <a:srgbClr val="FFFF00"/>
                </a:highlight>
              </a:rPr>
              <a:t>mprov</a:t>
            </a:r>
            <a:r>
              <a:rPr lang="en-US" dirty="0"/>
              <a:t>e” it or understand </a:t>
            </a:r>
            <a:r>
              <a:rPr lang="en-US" i="1" dirty="0">
                <a:highlight>
                  <a:srgbClr val="FFFF00"/>
                </a:highlight>
              </a:rPr>
              <a:t>how</a:t>
            </a:r>
            <a:r>
              <a:rPr lang="en-US" dirty="0">
                <a:highlight>
                  <a:srgbClr val="FFFF00"/>
                </a:highlight>
              </a:rPr>
              <a:t> to improve</a:t>
            </a:r>
            <a:r>
              <a:rPr lang="en-US" dirty="0"/>
              <a:t> it and we’re </a:t>
            </a:r>
            <a:r>
              <a:rPr lang="en-US" dirty="0">
                <a:highlight>
                  <a:srgbClr val="FFFF00"/>
                </a:highlight>
              </a:rPr>
              <a:t>interested i</a:t>
            </a:r>
            <a:r>
              <a:rPr lang="en-US" dirty="0"/>
              <a:t>n the </a:t>
            </a:r>
            <a:r>
              <a:rPr lang="en-US" i="1" dirty="0">
                <a:highlight>
                  <a:srgbClr val="FFFF00"/>
                </a:highlight>
              </a:rPr>
              <a:t>product</a:t>
            </a:r>
            <a:r>
              <a:rPr lang="en-US" dirty="0">
                <a:highlight>
                  <a:srgbClr val="FFFF00"/>
                </a:highlight>
              </a:rPr>
              <a:t> of the design proce</a:t>
            </a:r>
            <a:r>
              <a:rPr lang="en-US" dirty="0"/>
              <a:t>ss, not in the process itself</a:t>
            </a:r>
          </a:p>
          <a:p>
            <a:pPr lvl="1"/>
            <a:r>
              <a:rPr lang="en-US" dirty="0"/>
              <a:t>E.g. does our new software improve security, or is could a new wing shape be more aerodynamic?</a:t>
            </a:r>
          </a:p>
        </p:txBody>
      </p:sp>
    </p:spTree>
    <p:extLst>
      <p:ext uri="{BB962C8B-B14F-4D97-AF65-F5344CB8AC3E}">
        <p14:creationId xmlns:p14="http://schemas.microsoft.com/office/powerpoint/2010/main" val="408796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EFD0-76FC-934E-B083-A53AA7C7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83E72-E98D-494A-B53C-E1FCD6E8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47602" cy="4351338"/>
          </a:xfrm>
        </p:spPr>
        <p:txBody>
          <a:bodyPr/>
          <a:lstStyle/>
          <a:p>
            <a:r>
              <a:rPr lang="en-US" dirty="0"/>
              <a:t>First – what is the </a:t>
            </a:r>
            <a:r>
              <a:rPr lang="en-US" i="1" dirty="0"/>
              <a:t>effect</a:t>
            </a:r>
            <a:r>
              <a:rPr lang="en-US" dirty="0"/>
              <a:t> of your improvement?</a:t>
            </a:r>
          </a:p>
          <a:p>
            <a:pPr lvl="1"/>
            <a:r>
              <a:rPr lang="en-US" dirty="0"/>
              <a:t>That will show you </a:t>
            </a:r>
            <a:r>
              <a:rPr lang="en-US" dirty="0">
                <a:highlight>
                  <a:srgbClr val="FFFF00"/>
                </a:highlight>
              </a:rPr>
              <a:t>what to test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Hopefully there are even existing tests to use</a:t>
            </a:r>
          </a:p>
          <a:p>
            <a:r>
              <a:rPr lang="en-US" dirty="0"/>
              <a:t>Second – are there things that may get worse?</a:t>
            </a:r>
          </a:p>
          <a:p>
            <a:pPr lvl="1"/>
            <a:r>
              <a:rPr lang="en-US" dirty="0"/>
              <a:t>And that might be ok!</a:t>
            </a:r>
          </a:p>
          <a:p>
            <a:r>
              <a:rPr lang="en-US" dirty="0"/>
              <a:t>Third – what is the technique you’re going to expand on or invent?</a:t>
            </a:r>
          </a:p>
          <a:p>
            <a:pPr lvl="1"/>
            <a:r>
              <a:rPr lang="en-US" dirty="0"/>
              <a:t>For a minor thesis – </a:t>
            </a:r>
            <a:r>
              <a:rPr lang="en-US" dirty="0">
                <a:highlight>
                  <a:srgbClr val="FFFF00"/>
                </a:highlight>
              </a:rPr>
              <a:t>just expand! </a:t>
            </a:r>
            <a:br>
              <a:rPr lang="en-US" dirty="0"/>
            </a:br>
            <a:r>
              <a:rPr lang="en-US" dirty="0"/>
              <a:t>(you’ve not got time to save the planet today – do it later)</a:t>
            </a:r>
          </a:p>
        </p:txBody>
      </p:sp>
    </p:spTree>
    <p:extLst>
      <p:ext uri="{BB962C8B-B14F-4D97-AF65-F5344CB8AC3E}">
        <p14:creationId xmlns:p14="http://schemas.microsoft.com/office/powerpoint/2010/main" val="389924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6AAB-FD70-C746-831D-14DB3BAD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Questions –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4E1A-E8EC-DB48-AACD-C13E08905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might be:</a:t>
            </a:r>
          </a:p>
          <a:p>
            <a:pPr lvl="1"/>
            <a:r>
              <a:rPr lang="en-US" dirty="0"/>
              <a:t>Improving the peak power drain requirements of Java Runtime Environment programs for Internet of Things</a:t>
            </a:r>
          </a:p>
          <a:p>
            <a:pPr lvl="1"/>
            <a:r>
              <a:rPr lang="en-US" dirty="0"/>
              <a:t>…i.e. making sure your battery doesn’t run hot, because that ruins its lifespan, and flattens it a lot faster…</a:t>
            </a:r>
          </a:p>
          <a:p>
            <a:r>
              <a:rPr lang="en-US" dirty="0"/>
              <a:t>What would ‘</a:t>
            </a:r>
            <a:r>
              <a:rPr lang="en-US" dirty="0">
                <a:highlight>
                  <a:srgbClr val="FFFF00"/>
                </a:highlight>
              </a:rPr>
              <a:t>improve</a:t>
            </a:r>
            <a:r>
              <a:rPr lang="en-US" dirty="0"/>
              <a:t>’ be here?</a:t>
            </a:r>
          </a:p>
          <a:p>
            <a:r>
              <a:rPr lang="en-US" dirty="0"/>
              <a:t>Make the improvement explicit: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Reducing</a:t>
            </a:r>
            <a:r>
              <a:rPr lang="en-US" dirty="0"/>
              <a:t> the peak power demands for Java Runtime Environment programs in the Internet of things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6548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D471-8E76-BF4B-8422-E07E67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Questions –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C4CF-8CFE-9B4C-9B12-84B1F4C9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Now add the </a:t>
            </a:r>
            <a:r>
              <a:rPr lang="en-US" i="1" dirty="0">
                <a:highlight>
                  <a:srgbClr val="FFFF00"/>
                </a:highlight>
              </a:rPr>
              <a:t>technique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that you’re going to use</a:t>
            </a:r>
          </a:p>
          <a:p>
            <a:r>
              <a:rPr lang="en-US" dirty="0"/>
              <a:t>Let’s pretend it’s a </a:t>
            </a:r>
            <a:r>
              <a:rPr lang="en-US" dirty="0">
                <a:highlight>
                  <a:srgbClr val="FFFF00"/>
                </a:highlight>
              </a:rPr>
              <a:t>static optimization problem </a:t>
            </a:r>
            <a:br>
              <a:rPr lang="en-US" dirty="0"/>
            </a:br>
            <a:r>
              <a:rPr lang="en-US" dirty="0"/>
              <a:t>(it doesn’t matter if you don’t understand that!)</a:t>
            </a:r>
          </a:p>
          <a:p>
            <a:r>
              <a:rPr lang="en-US" dirty="0"/>
              <a:t>Can a static optimization technique be used to reducing the peak power demands for Java Runtime Environment programs in the Internet of Things?</a:t>
            </a:r>
          </a:p>
          <a:p>
            <a:r>
              <a:rPr lang="en-US" dirty="0"/>
              <a:t>This is still a </a:t>
            </a:r>
            <a:r>
              <a:rPr lang="en-US" dirty="0">
                <a:highlight>
                  <a:srgbClr val="FFFF00"/>
                </a:highlight>
              </a:rPr>
              <a:t>bit </a:t>
            </a:r>
            <a:r>
              <a:rPr lang="en-US" i="1" dirty="0">
                <a:highlight>
                  <a:srgbClr val="FFFF00"/>
                </a:highlight>
              </a:rPr>
              <a:t>vague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as … well, </a:t>
            </a:r>
            <a:r>
              <a:rPr lang="en-US" dirty="0">
                <a:highlight>
                  <a:srgbClr val="FFFF00"/>
                </a:highlight>
              </a:rPr>
              <a:t>which specific techniqu</a:t>
            </a:r>
            <a:r>
              <a:rPr lang="en-US" dirty="0"/>
              <a:t>e, or which IoT context?</a:t>
            </a:r>
          </a:p>
          <a:p>
            <a:r>
              <a:rPr lang="en-US" dirty="0"/>
              <a:t>Can we answer ‘yes’ or ‘no’?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3CBD-10D4-904C-959E-DE78661A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Questions -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768B-2F78-7642-A81A-D82BA026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proof often comes from our </a:t>
            </a:r>
            <a:r>
              <a:rPr lang="en-US" dirty="0">
                <a:solidFill>
                  <a:srgbClr val="FF0000"/>
                </a:solidFill>
              </a:rPr>
              <a:t>intended benefit</a:t>
            </a:r>
          </a:p>
          <a:p>
            <a:r>
              <a:rPr lang="en-US" dirty="0"/>
              <a:t>So let’s add that in…</a:t>
            </a:r>
          </a:p>
          <a:p>
            <a:r>
              <a:rPr lang="en-US" dirty="0">
                <a:solidFill>
                  <a:srgbClr val="FF0000"/>
                </a:solidFill>
              </a:rPr>
              <a:t>Can a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static optimization technique </a:t>
            </a:r>
            <a:r>
              <a:rPr lang="en-US" dirty="0">
                <a:solidFill>
                  <a:srgbClr val="FF0000"/>
                </a:solidFill>
              </a:rPr>
              <a:t>be used to reduce the peak power demands for Java Runtime Environment programs in the Internet of Things, and lead to reduced battery peak temperature?</a:t>
            </a:r>
          </a:p>
          <a:p>
            <a:r>
              <a:rPr lang="en-US" dirty="0"/>
              <a:t>(without significantly making programs run much slower…because we don’t want that)</a:t>
            </a:r>
          </a:p>
          <a:p>
            <a:r>
              <a:rPr lang="en-US" dirty="0"/>
              <a:t>…Note that the caveat </a:t>
            </a:r>
            <a:r>
              <a:rPr lang="en-US" i="1" dirty="0"/>
              <a:t>isn’t</a:t>
            </a:r>
            <a:r>
              <a:rPr lang="en-US" dirty="0"/>
              <a:t> in our question!</a:t>
            </a:r>
          </a:p>
        </p:txBody>
      </p:sp>
    </p:spTree>
    <p:extLst>
      <p:ext uri="{BB962C8B-B14F-4D97-AF65-F5344CB8AC3E}">
        <p14:creationId xmlns:p14="http://schemas.microsoft.com/office/powerpoint/2010/main" val="15659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FCE6-2D6A-3B40-99C6-73DAF04F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Questions - 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5B87-27C0-8C4E-AE55-D34F6B23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Specifics always make a question easier to answer</a:t>
            </a:r>
          </a:p>
          <a:p>
            <a:r>
              <a:rPr lang="en-US" dirty="0"/>
              <a:t>Here:</a:t>
            </a:r>
          </a:p>
          <a:p>
            <a:pPr lvl="1"/>
            <a:r>
              <a:rPr lang="en-US" dirty="0"/>
              <a:t>Specific IoT scenarios will require specific testing </a:t>
            </a:r>
            <a:br>
              <a:rPr lang="en-US" dirty="0"/>
            </a:br>
            <a:r>
              <a:rPr lang="en-US" dirty="0"/>
              <a:t>There are literally millions of possibilities – choose one!</a:t>
            </a:r>
            <a:br>
              <a:rPr lang="en-US" dirty="0"/>
            </a:br>
            <a:r>
              <a:rPr lang="en-US" dirty="0"/>
              <a:t>(that you can get access to!)</a:t>
            </a:r>
          </a:p>
          <a:p>
            <a:pPr lvl="1"/>
            <a:r>
              <a:rPr lang="en-US" dirty="0"/>
              <a:t>Specific </a:t>
            </a:r>
            <a:r>
              <a:rPr lang="en-US" dirty="0" err="1"/>
              <a:t>optimisation</a:t>
            </a:r>
            <a:r>
              <a:rPr lang="en-US" dirty="0"/>
              <a:t> methods will prove better/worse There are a many methods – choose one or two?</a:t>
            </a:r>
            <a:br>
              <a:rPr lang="en-US" dirty="0"/>
            </a:br>
            <a:r>
              <a:rPr lang="en-US" dirty="0"/>
              <a:t>(that you can understand/access)</a:t>
            </a:r>
          </a:p>
          <a:p>
            <a:pPr lvl="1"/>
            <a:r>
              <a:rPr lang="en-US" dirty="0"/>
              <a:t>You could </a:t>
            </a:r>
            <a:r>
              <a:rPr lang="en-US" dirty="0" err="1"/>
              <a:t>emphasise</a:t>
            </a:r>
            <a:r>
              <a:rPr lang="en-US" dirty="0"/>
              <a:t> battery lifetime or another measurement – note that I was specific straightaway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CC8F-F7E1-B343-A1A1-62BAB563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Question to Topic – </a:t>
            </a:r>
            <a:br>
              <a:rPr lang="en-US" dirty="0"/>
            </a:br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3CCC-BE76-4C4C-A782-8878A0C61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 </a:t>
            </a:r>
            <a:r>
              <a:rPr lang="en-US" dirty="0">
                <a:highlight>
                  <a:srgbClr val="FFFF00"/>
                </a:highlight>
              </a:rPr>
              <a:t>topic</a:t>
            </a:r>
            <a:r>
              <a:rPr lang="en-US" dirty="0"/>
              <a:t> into some sort of question is easy…</a:t>
            </a:r>
          </a:p>
          <a:p>
            <a:pPr lvl="1"/>
            <a:r>
              <a:rPr lang="en-US" dirty="0"/>
              <a:t>E.g. “making a more secure way of transferring money using mobile phones”</a:t>
            </a:r>
          </a:p>
          <a:p>
            <a:r>
              <a:rPr lang="en-US" dirty="0"/>
              <a:t>…This is a practical aim, but is it a question?</a:t>
            </a:r>
          </a:p>
          <a:p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could ask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can we make a more secure way …</a:t>
            </a:r>
          </a:p>
          <a:p>
            <a:pPr lvl="1"/>
            <a:r>
              <a:rPr lang="en-US" dirty="0"/>
              <a:t>What is a more secure way…</a:t>
            </a:r>
          </a:p>
          <a:p>
            <a:pPr lvl="1"/>
            <a:r>
              <a:rPr lang="en-US" dirty="0"/>
              <a:t>Can cybersecurity make a more secure…</a:t>
            </a:r>
          </a:p>
          <a:p>
            <a:r>
              <a:rPr lang="en-US" dirty="0"/>
              <a:t>These types of question bring us back to the problem “how”, “can”, “why” …</a:t>
            </a:r>
          </a:p>
        </p:txBody>
      </p:sp>
    </p:spTree>
    <p:extLst>
      <p:ext uri="{BB962C8B-B14F-4D97-AF65-F5344CB8AC3E}">
        <p14:creationId xmlns:p14="http://schemas.microsoft.com/office/powerpoint/2010/main" val="140789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E048-B32B-234D-9AD7-A2C531AB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How, can,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0BB7-8E9D-5149-95A9-838483062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9851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questions can always be broken down:</a:t>
            </a:r>
          </a:p>
          <a:p>
            <a:r>
              <a:rPr lang="en-US" dirty="0"/>
              <a:t>Exploratory process – investigate, model, test</a:t>
            </a:r>
          </a:p>
          <a:p>
            <a:r>
              <a:rPr lang="en-US" dirty="0"/>
              <a:t>Development process – design, build, test/compare</a:t>
            </a:r>
          </a:p>
          <a:p>
            <a:endParaRPr lang="en-US" dirty="0"/>
          </a:p>
          <a:p>
            <a:r>
              <a:rPr lang="en-US" dirty="0"/>
              <a:t>I’ve outlined steps for this above</a:t>
            </a:r>
          </a:p>
          <a:p>
            <a:r>
              <a:rPr lang="en-US" dirty="0"/>
              <a:t>We have to do this all the time – in industrial research too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1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B4965-58B2-474A-B4EE-8E412E7B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Industrial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4AF2D-97ED-814D-A39D-E5F6475A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8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9DD8-FB4E-0643-8CC6-9834C631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Bezier Splines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3075A-12C4-4D4E-83BC-EAD466B3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drawing packages </a:t>
            </a:r>
            <a:br>
              <a:rPr lang="en-US" dirty="0"/>
            </a:br>
            <a:r>
              <a:rPr lang="en-US" dirty="0"/>
              <a:t>such as Illustrator, Photoshop</a:t>
            </a:r>
            <a:br>
              <a:rPr lang="en-US" dirty="0"/>
            </a:br>
            <a:r>
              <a:rPr lang="en-US" dirty="0"/>
              <a:t>to define curves</a:t>
            </a:r>
          </a:p>
          <a:p>
            <a:r>
              <a:rPr lang="en-US" dirty="0"/>
              <a:t>Uses fairly complex </a:t>
            </a:r>
            <a:r>
              <a:rPr lang="en-US" dirty="0" err="1"/>
              <a:t>maths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define the curve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9B39D-232A-2840-8363-DDC617AD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74" y="2147624"/>
            <a:ext cx="2832652" cy="3778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87574-FA34-C549-A59D-8C790C5A5F4A}"/>
              </a:ext>
            </a:extLst>
          </p:cNvPr>
          <p:cNvSpPr txBox="1"/>
          <p:nvPr/>
        </p:nvSpPr>
        <p:spPr>
          <a:xfrm>
            <a:off x="628650" y="6311899"/>
            <a:ext cx="629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CMGLee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13130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B35A-DF6E-4145-9C38-8620E937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Journalism versus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4352-5D9D-F948-924A-6477D08D99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Journalism</a:t>
            </a:r>
          </a:p>
          <a:p>
            <a:r>
              <a:rPr lang="en-US" dirty="0"/>
              <a:t>What changes will cyber security threats make to business IT?</a:t>
            </a:r>
          </a:p>
          <a:p>
            <a:r>
              <a:rPr lang="en-US" dirty="0"/>
              <a:t>How to construct good foundations on swampy ground?</a:t>
            </a:r>
          </a:p>
          <a:p>
            <a:r>
              <a:rPr lang="en-US" dirty="0"/>
              <a:t>What’s the best programming language for the web?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10522-1BDE-7C4F-9E55-20F3098E1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117286" cy="4351338"/>
          </a:xfrm>
        </p:spPr>
        <p:txBody>
          <a:bodyPr/>
          <a:lstStyle/>
          <a:p>
            <a:r>
              <a:rPr lang="en-US" dirty="0"/>
              <a:t>Science</a:t>
            </a:r>
          </a:p>
          <a:p>
            <a:r>
              <a:rPr lang="en-US" dirty="0"/>
              <a:t>Can military risk reduction processes reduce cyber threats?</a:t>
            </a:r>
          </a:p>
          <a:p>
            <a:r>
              <a:rPr lang="en-US" dirty="0"/>
              <a:t>Can a novel foundation technique reduce tilting on very soft ground?</a:t>
            </a:r>
          </a:p>
          <a:p>
            <a:r>
              <a:rPr lang="en-US" dirty="0"/>
              <a:t>Can an exception-based security model increase security in Java servlets?</a:t>
            </a:r>
          </a:p>
        </p:txBody>
      </p:sp>
    </p:spTree>
    <p:extLst>
      <p:ext uri="{BB962C8B-B14F-4D97-AF65-F5344CB8AC3E}">
        <p14:creationId xmlns:p14="http://schemas.microsoft.com/office/powerpoint/2010/main" val="405504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D696-7513-6F44-97F7-175FF0EE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B7582-7911-D643-BFDC-D148FB7F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to run a software company building graphics software</a:t>
            </a:r>
          </a:p>
          <a:p>
            <a:r>
              <a:rPr lang="en-US" dirty="0"/>
              <a:t>There is a big problem working out the intersection of two “spline” lines – these are a type of curve</a:t>
            </a:r>
          </a:p>
          <a:p>
            <a:r>
              <a:rPr lang="en-US" dirty="0"/>
              <a:t>The exact calculation is … very hard</a:t>
            </a:r>
          </a:p>
          <a:p>
            <a:r>
              <a:rPr lang="en-US" dirty="0"/>
              <a:t>And in 1992 there was no solution</a:t>
            </a:r>
          </a:p>
          <a:p>
            <a:r>
              <a:rPr lang="en-US" dirty="0"/>
              <a:t>We certainly had a ‘can’ problem…!</a:t>
            </a:r>
          </a:p>
        </p:txBody>
      </p:sp>
    </p:spTree>
    <p:extLst>
      <p:ext uri="{BB962C8B-B14F-4D97-AF65-F5344CB8AC3E}">
        <p14:creationId xmlns:p14="http://schemas.microsoft.com/office/powerpoint/2010/main" val="2268888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83A3-A5B2-D84E-A8A7-B3B96B3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DCF8-8B8C-EB4D-80C2-C41B50C1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found:</a:t>
            </a:r>
          </a:p>
          <a:p>
            <a:pPr lvl="1"/>
            <a:r>
              <a:rPr lang="en-US" dirty="0"/>
              <a:t>A method that </a:t>
            </a:r>
            <a:r>
              <a:rPr lang="en-US" i="1" dirty="0"/>
              <a:t>might</a:t>
            </a:r>
            <a:r>
              <a:rPr lang="en-US" dirty="0"/>
              <a:t> work</a:t>
            </a:r>
          </a:p>
          <a:p>
            <a:pPr lvl="1"/>
            <a:r>
              <a:rPr lang="en-US" dirty="0"/>
              <a:t>We knew how bad the current method was (baseline)</a:t>
            </a:r>
          </a:p>
          <a:p>
            <a:pPr lvl="1"/>
            <a:r>
              <a:rPr lang="en-US" dirty="0"/>
              <a:t>Would the new method be better? </a:t>
            </a:r>
            <a:br>
              <a:rPr lang="en-US" dirty="0"/>
            </a:br>
            <a:r>
              <a:rPr lang="en-US" dirty="0"/>
              <a:t>(at least as accurate, certainly faster)</a:t>
            </a:r>
          </a:p>
          <a:p>
            <a:r>
              <a:rPr lang="en-US" dirty="0"/>
              <a:t>So… </a:t>
            </a:r>
          </a:p>
          <a:p>
            <a:pPr lvl="1"/>
            <a:r>
              <a:rPr lang="en-US" dirty="0"/>
              <a:t>(</a:t>
            </a:r>
            <a:r>
              <a:rPr lang="en-US"/>
              <a:t>How much) Can </a:t>
            </a:r>
            <a:r>
              <a:rPr lang="en-US" dirty="0"/>
              <a:t>a serial partition strategy reduce the solution time for finding the points of intersection for two curved shapes compared to the state-of-the art?</a:t>
            </a:r>
          </a:p>
        </p:txBody>
      </p:sp>
    </p:spTree>
    <p:extLst>
      <p:ext uri="{BB962C8B-B14F-4D97-AF65-F5344CB8AC3E}">
        <p14:creationId xmlns:p14="http://schemas.microsoft.com/office/powerpoint/2010/main" val="1862880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2F46-4F08-DF48-BB07-F7FFA550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/>
              <a:t>and </a:t>
            </a:r>
            <a:br>
              <a:rPr lang="en-US"/>
            </a:br>
            <a:r>
              <a:rPr lang="en-US"/>
              <a:t>Good </a:t>
            </a:r>
            <a:r>
              <a:rPr lang="en-US" dirty="0"/>
              <a:t>Luck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D928D-6615-F64E-BFC1-6D3CC0A57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6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AA1E09-AC5B-FD4B-BC98-601FE4B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Small ‘r’ versus Big ‘R’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E02B4-B5A5-684F-8B3D-FAE91CB7B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‘r’ research = ideas that are new to you</a:t>
            </a:r>
          </a:p>
          <a:p>
            <a:r>
              <a:rPr lang="en-US" dirty="0"/>
              <a:t>You investigate what people think about a subject, in order to learn about it</a:t>
            </a:r>
          </a:p>
          <a:p>
            <a:r>
              <a:rPr lang="en-US" dirty="0"/>
              <a:t>Often motivated by a </a:t>
            </a:r>
            <a:r>
              <a:rPr lang="en-US" dirty="0">
                <a:highlight>
                  <a:srgbClr val="FFFF00"/>
                </a:highlight>
              </a:rPr>
              <a:t>practical problem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can I make my website secure?</a:t>
            </a:r>
          </a:p>
          <a:p>
            <a:pPr lvl="1"/>
            <a:r>
              <a:rPr lang="en-US" dirty="0"/>
              <a:t>Is there a way to ensure my construction project is safe?</a:t>
            </a:r>
          </a:p>
          <a:p>
            <a:pPr lvl="1"/>
            <a:r>
              <a:rPr lang="en-US" dirty="0"/>
              <a:t>Is it relaxing to play video games?</a:t>
            </a:r>
          </a:p>
          <a:p>
            <a:r>
              <a:rPr lang="en-US" dirty="0"/>
              <a:t>This is like </a:t>
            </a:r>
            <a:r>
              <a:rPr lang="en-US" dirty="0">
                <a:highlight>
                  <a:srgbClr val="FFFF00"/>
                </a:highlight>
              </a:rPr>
              <a:t>journalism</a:t>
            </a:r>
            <a:r>
              <a:rPr lang="en-US" dirty="0"/>
              <a:t> - </a:t>
            </a:r>
            <a:r>
              <a:rPr lang="en-US" dirty="0">
                <a:highlight>
                  <a:srgbClr val="FFFF00"/>
                </a:highlight>
              </a:rPr>
              <a:t>but the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audience is just you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85383-2CAC-5E47-B6F3-3B592C00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41" y="4581938"/>
            <a:ext cx="3257671" cy="21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2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AA1E09-AC5B-FD4B-BC98-601FE4B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– </a:t>
            </a:r>
            <a:br>
              <a:rPr lang="en-US" dirty="0"/>
            </a:br>
            <a:r>
              <a:rPr lang="en-US" dirty="0"/>
              <a:t>Small ‘r’ versus </a:t>
            </a:r>
            <a:r>
              <a:rPr lang="en-US" dirty="0">
                <a:highlight>
                  <a:srgbClr val="FFFF00"/>
                </a:highlight>
              </a:rPr>
              <a:t>Big ‘R</a:t>
            </a:r>
            <a:r>
              <a:rPr lang="en-US" dirty="0"/>
              <a:t>’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E02B4-B5A5-684F-8B3D-FAE91CB7B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Big ‘r’ research = ideas that are new to the world</a:t>
            </a:r>
          </a:p>
          <a:p>
            <a:r>
              <a:rPr lang="en-US" dirty="0"/>
              <a:t>You know that there are</a:t>
            </a:r>
            <a:r>
              <a:rPr lang="en-US" dirty="0">
                <a:highlight>
                  <a:srgbClr val="FFFF00"/>
                </a:highlight>
              </a:rPr>
              <a:t> gaps </a:t>
            </a:r>
            <a:r>
              <a:rPr lang="en-US" dirty="0"/>
              <a:t>in what we </a:t>
            </a:r>
            <a:r>
              <a:rPr lang="en-US" dirty="0" err="1"/>
              <a:t>reliablly</a:t>
            </a:r>
            <a:r>
              <a:rPr lang="en-US" dirty="0"/>
              <a:t> understand and know (i.e. science)</a:t>
            </a:r>
          </a:p>
          <a:p>
            <a:r>
              <a:rPr lang="en-US" dirty="0"/>
              <a:t>Should be motivated by a practical problem!</a:t>
            </a:r>
          </a:p>
          <a:p>
            <a:pPr lvl="1"/>
            <a:r>
              <a:rPr lang="en-US" dirty="0"/>
              <a:t>Can we make automatic plane landing safer?</a:t>
            </a:r>
          </a:p>
          <a:p>
            <a:pPr lvl="1"/>
            <a:r>
              <a:rPr lang="en-US" dirty="0"/>
              <a:t>Can we measure the flow of rivers more accurate?</a:t>
            </a:r>
          </a:p>
          <a:p>
            <a:pPr lvl="1"/>
            <a:r>
              <a:rPr lang="en-US" dirty="0"/>
              <a:t>What makes a news website get a lot of readers?</a:t>
            </a:r>
          </a:p>
          <a:p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motivations might be similar</a:t>
            </a:r>
            <a:r>
              <a:rPr lang="en-US" dirty="0"/>
              <a:t>, but the work is very different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013A1-4453-1243-9A65-0633986E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97" y="-144911"/>
            <a:ext cx="2464904" cy="31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D88A-0CE0-FD48-A113-2BA5AA90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6618-B949-6D4F-9FD7-6C37A70EC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describes </a:t>
            </a:r>
            <a:r>
              <a:rPr lang="en-US" dirty="0">
                <a:highlight>
                  <a:srgbClr val="FFFF00"/>
                </a:highlight>
              </a:rPr>
              <a:t>what you’d like to do </a:t>
            </a:r>
            <a:r>
              <a:rPr lang="en-US" dirty="0"/>
              <a:t>– the new ‘R’ research knowledge that you know is needed</a:t>
            </a:r>
          </a:p>
          <a:p>
            <a:r>
              <a:rPr lang="en-US" dirty="0"/>
              <a:t>You need to be sure: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There’s a gap in our current knowledge</a:t>
            </a:r>
            <a:br>
              <a:rPr lang="en-US" dirty="0"/>
            </a:br>
            <a:r>
              <a:rPr lang="en-US" dirty="0"/>
              <a:t>(that no one knows)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There’s some way of proving your new method </a:t>
            </a:r>
            <a:r>
              <a:rPr lang="en-US" dirty="0"/>
              <a:t>or idea works (not just that your Mum and Dad like it)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That other people can reproduce,</a:t>
            </a:r>
            <a:r>
              <a:rPr lang="en-US" dirty="0"/>
              <a:t> and so use your idea</a:t>
            </a:r>
          </a:p>
          <a:p>
            <a:pPr lvl="1"/>
            <a:r>
              <a:rPr lang="en-US" dirty="0"/>
              <a:t>…oh and hopefully it’ll be useful too!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5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40C5-A747-9545-B697-BC2869C4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0F065-D515-5A43-8177-7DFAA056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Found by reading and personal interest</a:t>
            </a:r>
          </a:p>
          <a:p>
            <a:r>
              <a:rPr lang="en-US" dirty="0"/>
              <a:t>Here are some questions of mine:</a:t>
            </a:r>
          </a:p>
          <a:p>
            <a:pPr lvl="1"/>
            <a:r>
              <a:rPr lang="en-US" dirty="0"/>
              <a:t>Is there some way of making large-scale automatic </a:t>
            </a:r>
            <a:r>
              <a:rPr lang="en-US" dirty="0" err="1"/>
              <a:t>organisation</a:t>
            </a:r>
            <a:r>
              <a:rPr lang="en-US" dirty="0"/>
              <a:t> of web-pages faster?</a:t>
            </a:r>
          </a:p>
          <a:p>
            <a:pPr lvl="1"/>
            <a:r>
              <a:rPr lang="en-US" dirty="0"/>
              <a:t>Why and when do people turn to other people (friends, colleagues) for information?</a:t>
            </a:r>
          </a:p>
          <a:p>
            <a:pPr lvl="1"/>
            <a:r>
              <a:rPr lang="en-US" dirty="0"/>
              <a:t>Can we make horizontal scrolling on mobile phones and tablet computers easier to use?</a:t>
            </a:r>
          </a:p>
          <a:p>
            <a:pPr lvl="1"/>
            <a:r>
              <a:rPr lang="en-US" dirty="0"/>
              <a:t>What organizational processes reduce the risk of data loss in museum databases?</a:t>
            </a:r>
          </a:p>
          <a:p>
            <a:r>
              <a:rPr lang="en-US" dirty="0"/>
              <a:t>I’ve written these as questions – they could just be </a:t>
            </a:r>
            <a:r>
              <a:rPr lang="en-US" dirty="0">
                <a:highlight>
                  <a:srgbClr val="FFFF00"/>
                </a:highlight>
              </a:rPr>
              <a:t>statement</a:t>
            </a:r>
            <a:r>
              <a:rPr lang="en-US" dirty="0"/>
              <a:t>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55213-B60C-F443-A9EE-BC6B968D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08" y="0"/>
            <a:ext cx="2613991" cy="16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DFB3-11B8-4846-9B7A-AC6DE81D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Topic to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4062-F20D-E043-BC80-6F524EFC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5564"/>
            <a:ext cx="7886700" cy="4351338"/>
          </a:xfrm>
        </p:spPr>
        <p:txBody>
          <a:bodyPr/>
          <a:lstStyle/>
          <a:p>
            <a:r>
              <a:rPr lang="en-US" dirty="0"/>
              <a:t>A “good research question” has the following characteristics: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is a question?!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That </a:t>
            </a:r>
            <a:r>
              <a:rPr lang="en-US" dirty="0">
                <a:highlight>
                  <a:srgbClr val="FFFF00"/>
                </a:highlight>
              </a:rPr>
              <a:t>creates </a:t>
            </a:r>
            <a:r>
              <a:rPr lang="en-US" i="1" dirty="0">
                <a:highlight>
                  <a:srgbClr val="FFFF00"/>
                </a:highlight>
              </a:rPr>
              <a:t>new</a:t>
            </a:r>
            <a:r>
              <a:rPr lang="en-US" dirty="0">
                <a:highlight>
                  <a:srgbClr val="FFFF00"/>
                </a:highlight>
              </a:rPr>
              <a:t> knowledge </a:t>
            </a:r>
            <a:r>
              <a:rPr lang="en-US" dirty="0"/>
              <a:t>that no one has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But </a:t>
            </a:r>
            <a:r>
              <a:rPr lang="en-US" dirty="0">
                <a:highlight>
                  <a:srgbClr val="FFFF00"/>
                </a:highlight>
              </a:rPr>
              <a:t>builds on established knowledge </a:t>
            </a:r>
            <a:r>
              <a:rPr lang="en-US" dirty="0"/>
              <a:t>and ways of testing scientific proof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That c</a:t>
            </a:r>
            <a:r>
              <a:rPr lang="en-US" dirty="0">
                <a:highlight>
                  <a:srgbClr val="FFFF00"/>
                </a:highlight>
              </a:rPr>
              <a:t>an be </a:t>
            </a:r>
            <a:r>
              <a:rPr lang="en-US" i="1" dirty="0">
                <a:highlight>
                  <a:srgbClr val="FFFF00"/>
                </a:highlight>
              </a:rPr>
              <a:t>tested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by others independently of you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Where it </a:t>
            </a:r>
            <a:r>
              <a:rPr lang="en-US" dirty="0">
                <a:highlight>
                  <a:srgbClr val="FFFF00"/>
                </a:highlight>
              </a:rPr>
              <a:t>is possible for that test to </a:t>
            </a:r>
            <a:r>
              <a:rPr lang="en-US" i="1" dirty="0">
                <a:highlight>
                  <a:srgbClr val="FFFF00"/>
                </a:highlight>
              </a:rPr>
              <a:t>fail</a:t>
            </a:r>
            <a:r>
              <a:rPr lang="en-US" dirty="0">
                <a:highlight>
                  <a:srgbClr val="FFFF00"/>
                </a:highlight>
              </a:rPr>
              <a:t> </a:t>
            </a:r>
            <a:br>
              <a:rPr lang="en-US" dirty="0"/>
            </a:br>
            <a:r>
              <a:rPr lang="en-US" dirty="0"/>
              <a:t>(in science speak, it is falsifiable!)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There is a clear practical benefit to the world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9B6B9-BA36-3547-A45A-A18BDCCC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0" y="0"/>
            <a:ext cx="2623930" cy="17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A711-5D73-B649-A078-591B2641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Topic to Question – Scientific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3F33-6A32-BE4A-A848-051C0272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18393" cy="4351338"/>
          </a:xfrm>
        </p:spPr>
        <p:txBody>
          <a:bodyPr>
            <a:normAutofit/>
          </a:bodyPr>
          <a:lstStyle/>
          <a:p>
            <a:r>
              <a:rPr lang="en-US" dirty="0"/>
              <a:t>Scientific knowledge is an understanding of </a:t>
            </a:r>
            <a:r>
              <a:rPr lang="en-US" dirty="0">
                <a:highlight>
                  <a:srgbClr val="FFFF00"/>
                </a:highlight>
              </a:rPr>
              <a:t>how the world (computer, person, planet) works</a:t>
            </a:r>
          </a:p>
          <a:p>
            <a:r>
              <a:rPr lang="en-US" dirty="0"/>
              <a:t>That has </a:t>
            </a:r>
            <a:r>
              <a:rPr lang="en-US" dirty="0">
                <a:highlight>
                  <a:srgbClr val="FFFF00"/>
                </a:highlight>
              </a:rPr>
              <a:t>been proven </a:t>
            </a:r>
            <a:r>
              <a:rPr lang="en-US" dirty="0"/>
              <a:t>by an objective test</a:t>
            </a:r>
          </a:p>
          <a:p>
            <a:r>
              <a:rPr lang="en-US" dirty="0"/>
              <a:t>Is informed by, and informs, other scientific knowledge (provable, testable, </a:t>
            </a:r>
            <a:r>
              <a:rPr lang="en-US" dirty="0" err="1"/>
              <a:t>reproducable</a:t>
            </a:r>
            <a:r>
              <a:rPr lang="en-US" dirty="0"/>
              <a:t>)</a:t>
            </a:r>
          </a:p>
          <a:p>
            <a:r>
              <a:rPr lang="en-US" dirty="0"/>
              <a:t>And </a:t>
            </a:r>
            <a:r>
              <a:rPr lang="en-US" dirty="0">
                <a:highlight>
                  <a:srgbClr val="FFFF00"/>
                </a:highlight>
              </a:rPr>
              <a:t>has been subject to review </a:t>
            </a:r>
            <a:r>
              <a:rPr lang="en-US" dirty="0"/>
              <a:t>by expert scientists to check for flaws in method, understanding of previous work, or other problems</a:t>
            </a:r>
          </a:p>
          <a:p>
            <a:r>
              <a:rPr lang="en-US" dirty="0"/>
              <a:t>Published in “peer reviewed” conferences &amp; journals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C9CC-F94B-6E47-B456-72F034B9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57" y="0"/>
            <a:ext cx="2195443" cy="16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1700</Words>
  <Application>Microsoft Office PowerPoint</Application>
  <PresentationFormat>全屏显示(4:3)</PresentationFormat>
  <Paragraphs>204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Scientific Research The Research Question</vt:lpstr>
      <vt:lpstr>Journalism versus Science</vt:lpstr>
      <vt:lpstr>Journalism versus Science</vt:lpstr>
      <vt:lpstr>Research – Small ‘r’ versus Big ‘R’</vt:lpstr>
      <vt:lpstr>Research –  Small ‘r’ versus Big ‘R’</vt:lpstr>
      <vt:lpstr>The Research Topic</vt:lpstr>
      <vt:lpstr>The Research Topic</vt:lpstr>
      <vt:lpstr>From Topic to Question</vt:lpstr>
      <vt:lpstr>From Topic to Question – Scientific Knowledge</vt:lpstr>
      <vt:lpstr>From Topic to Question – Testablility</vt:lpstr>
      <vt:lpstr>Testability – Not so hard!</vt:lpstr>
      <vt:lpstr>Finding A Question: Exploratory Research</vt:lpstr>
      <vt:lpstr>Exploratory Research</vt:lpstr>
      <vt:lpstr>Exploratory Research</vt:lpstr>
      <vt:lpstr>Exploratory Research: Testability</vt:lpstr>
      <vt:lpstr>Truly Exploratory Research</vt:lpstr>
      <vt:lpstr>Truly Exploratory Research</vt:lpstr>
      <vt:lpstr>Truly Exploratory Research</vt:lpstr>
      <vt:lpstr>Finding a Question: Experimental Testing</vt:lpstr>
      <vt:lpstr>Conventional Engineering and CS</vt:lpstr>
      <vt:lpstr>Improving Questions…</vt:lpstr>
      <vt:lpstr>Improving Questions – What?</vt:lpstr>
      <vt:lpstr>Improving Questions – How?</vt:lpstr>
      <vt:lpstr>Improving Questions - Proof</vt:lpstr>
      <vt:lpstr>Improving Questions - Specifics</vt:lpstr>
      <vt:lpstr>From Question to Topic –  The Question</vt:lpstr>
      <vt:lpstr>How, can, why</vt:lpstr>
      <vt:lpstr>An Industrial Example</vt:lpstr>
      <vt:lpstr>Bezier Splines</vt:lpstr>
      <vt:lpstr>Example</vt:lpstr>
      <vt:lpstr>Example</vt:lpstr>
      <vt:lpstr>Questions and  Good Luck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Research The Research Question</dc:title>
  <dc:creator>George Buchanan</dc:creator>
  <cp:lastModifiedBy>Tong MU</cp:lastModifiedBy>
  <cp:revision>22</cp:revision>
  <dcterms:created xsi:type="dcterms:W3CDTF">2019-08-14T08:26:55Z</dcterms:created>
  <dcterms:modified xsi:type="dcterms:W3CDTF">2019-08-15T06:11:22Z</dcterms:modified>
</cp:coreProperties>
</file>